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5" r:id="rId9"/>
    <p:sldId id="266" r:id="rId10"/>
    <p:sldId id="268" r:id="rId11"/>
    <p:sldId id="269" r:id="rId12"/>
  </p:sldIdLst>
  <p:sldSz cx="6858000" cy="9906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494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2" y="2091269"/>
            <a:ext cx="4965726" cy="480939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2" y="6900660"/>
            <a:ext cx="4965726" cy="1244273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3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6934181"/>
            <a:ext cx="4965725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2" y="990600"/>
            <a:ext cx="4965726" cy="525874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7752803"/>
            <a:ext cx="4965725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2091267"/>
            <a:ext cx="4965726" cy="286173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5283200"/>
            <a:ext cx="4965726" cy="3412067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65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057" y="2091267"/>
            <a:ext cx="4500787" cy="335598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086133" y="5447252"/>
            <a:ext cx="4095869" cy="494251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6284282"/>
            <a:ext cx="4965726" cy="2421467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5423" y="1402922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49768" y="3775471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159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4512735"/>
            <a:ext cx="4965727" cy="238792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900661"/>
            <a:ext cx="4965726" cy="12428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82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126" y="2861734"/>
            <a:ext cx="165804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367106" y="3852334"/>
            <a:ext cx="1647063" cy="5184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5128" y="2861734"/>
            <a:ext cx="1652066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179190" y="3852334"/>
            <a:ext cx="1658003" cy="5184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2861734"/>
            <a:ext cx="164974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008688" y="3852334"/>
            <a:ext cx="1649744" cy="5184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3081867"/>
            <a:ext cx="0" cy="5723467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3081867"/>
            <a:ext cx="0" cy="5729941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49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106" y="6140260"/>
            <a:ext cx="1654209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67106" y="3191934"/>
            <a:ext cx="1654209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367106" y="6972640"/>
            <a:ext cx="1654209" cy="95216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8344" y="6140260"/>
            <a:ext cx="1648850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188343" y="3191934"/>
            <a:ext cx="1648850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187582" y="6972639"/>
            <a:ext cx="1651034" cy="95216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6140260"/>
            <a:ext cx="164974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008687" y="3191934"/>
            <a:ext cx="1649744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008619" y="6972636"/>
            <a:ext cx="1651928" cy="95216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096501" y="3081867"/>
            <a:ext cx="0" cy="5723467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17273" y="3081867"/>
            <a:ext cx="0" cy="5729941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02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77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337" y="621421"/>
            <a:ext cx="986095" cy="841551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106" y="1116852"/>
            <a:ext cx="4176609" cy="79200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8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0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4133616"/>
            <a:ext cx="4965725" cy="276704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900661"/>
            <a:ext cx="4965726" cy="12428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6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775" y="2976388"/>
            <a:ext cx="2473585" cy="606054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1482" y="2969913"/>
            <a:ext cx="2473586" cy="606702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3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751667"/>
            <a:ext cx="247358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75" y="3632200"/>
            <a:ext cx="2473585" cy="540473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1482" y="2751667"/>
            <a:ext cx="2473585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1482" y="3632200"/>
            <a:ext cx="2473585" cy="540473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7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3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2091267"/>
            <a:ext cx="1913597" cy="2091267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048" y="2091267"/>
            <a:ext cx="2923510" cy="6604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520073"/>
            <a:ext cx="1913597" cy="418253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2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42" y="2678277"/>
            <a:ext cx="2865506" cy="2274723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0138" y="1651000"/>
            <a:ext cx="1800694" cy="660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5283200"/>
            <a:ext cx="2861046" cy="19812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5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724574" y="2421467"/>
            <a:ext cx="2114550" cy="407246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267374" y="-660400"/>
            <a:ext cx="1200150" cy="2311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724574" y="8805333"/>
            <a:ext cx="742950" cy="143086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15491" y="3852333"/>
            <a:ext cx="3143250" cy="605366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629841" y="4182533"/>
            <a:ext cx="1771650" cy="341206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533" y="653926"/>
            <a:ext cx="5291535" cy="2022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965337"/>
            <a:ext cx="5033741" cy="6060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5277284" y="2720954"/>
            <a:ext cx="1430865" cy="1714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D95C047-FB94-4BED-8D87-782E52220043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3334795" y="4793154"/>
            <a:ext cx="5575259" cy="1714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824824" y="427175"/>
            <a:ext cx="471610" cy="11088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01006-5C41-4919-9FED-21B9236B5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7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342905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80" indent="-257180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22" indent="-214316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65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70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76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82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87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93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98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1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7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23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9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35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40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46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2585323"/>
          </a:xfrm>
          <a:prstGeom prst="rect">
            <a:avLst/>
          </a:prstGeom>
          <a:solidFill>
            <a:srgbClr val="C8C8C8"/>
          </a:solidFill>
        </p:spPr>
        <p:txBody>
          <a:bodyPr wrap="square" rtlCol="0">
            <a:spAutoFit/>
          </a:bodyPr>
          <a:lstStyle/>
          <a:p>
            <a:pPr algn="ctr" rtl="1"/>
            <a:endParaRPr lang="fa-IR" dirty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 rtl="1"/>
            <a:r>
              <a:rPr lang="fa-IR" sz="2400" dirty="0">
                <a:latin typeface="IranNastaliq" panose="02020505000000020003" pitchFamily="18" charset="0"/>
                <a:cs typeface="IranNastaliq" panose="02020505000000020003" pitchFamily="18" charset="0"/>
              </a:rPr>
              <a:t>بسمه تعالی</a:t>
            </a:r>
          </a:p>
          <a:p>
            <a:pPr algn="ctr" rtl="1"/>
            <a:endParaRPr lang="fa-IR" sz="24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 rtl="1"/>
            <a:r>
              <a:rPr lang="fa-IR" sz="2400" dirty="0">
                <a:latin typeface="IranNastaliq" panose="02020505000000020003" pitchFamily="18" charset="0"/>
                <a:cs typeface="IranNastaliq" panose="02020505000000020003" pitchFamily="18" charset="0"/>
              </a:rPr>
              <a:t>سازمان مدیریت و برنامه ریزی استان تهران</a:t>
            </a:r>
          </a:p>
          <a:p>
            <a:pPr algn="ctr" rtl="1"/>
            <a:endParaRPr lang="fa-IR" sz="24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 rtl="1"/>
            <a:r>
              <a:rPr lang="fa-IR" sz="2400" dirty="0">
                <a:latin typeface="IranNastaliq" panose="02020505000000020003" pitchFamily="18" charset="0"/>
                <a:cs typeface="IranNastaliq" panose="02020505000000020003" pitchFamily="18" charset="0"/>
              </a:rPr>
              <a:t>معاونت توسعه مدیریت و سرمایه انسانی  </a:t>
            </a:r>
          </a:p>
          <a:p>
            <a:pPr algn="ctr" rtl="1"/>
            <a:endParaRPr lang="en-US" sz="24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550" y="4267200"/>
            <a:ext cx="567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>
                <a:latin typeface="IranNastaliq" panose="02020505000000020003" pitchFamily="18" charset="0"/>
                <a:cs typeface="IranNastaliq" panose="02020505000000020003" pitchFamily="18" charset="0"/>
              </a:rPr>
              <a:t>دستورالعمل ثبت اطلاعات ایثارگران در سامانه استخدام و بکارگیری نیروی انسانی </a:t>
            </a:r>
            <a:endParaRPr lang="en-US" sz="24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0340" y="9006840"/>
            <a:ext cx="141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latin typeface="IranNastaliq" panose="02020505000000020003" pitchFamily="18" charset="0"/>
                <a:cs typeface="IranNastaliq" panose="02020505000000020003" pitchFamily="18" charset="0"/>
              </a:rPr>
              <a:t>مهر  ماه  </a:t>
            </a:r>
            <a:r>
              <a:rPr lang="fa-IR" dirty="0">
                <a:latin typeface="IranNastaliq" panose="02020505000000020003" pitchFamily="18" charset="0"/>
                <a:cs typeface="B Titr" panose="00000700000000000000" pitchFamily="2" charset="-78"/>
              </a:rPr>
              <a:t>1402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1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"/>
            <a:ext cx="6858000" cy="830997"/>
          </a:xfrm>
          <a:prstGeom prst="rect">
            <a:avLst/>
          </a:prstGeom>
          <a:solidFill>
            <a:srgbClr val="C8C8C8"/>
          </a:solidFill>
        </p:spPr>
        <p:txBody>
          <a:bodyPr wrap="square" rtlCol="0">
            <a:spAutoFit/>
          </a:bodyPr>
          <a:lstStyle/>
          <a:p>
            <a:pPr algn="ctr" rtl="1"/>
            <a:endParaRPr lang="fa-IR" sz="2400" b="1" dirty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 rtl="1"/>
            <a:r>
              <a:rPr lang="fa-IR" sz="2400" b="1" dirty="0" smtClean="0">
                <a:latin typeface="IranNastaliq" panose="02020505000000020003" pitchFamily="18" charset="0"/>
                <a:cs typeface="B Titr" panose="00000700000000000000" pitchFamily="2" charset="-78"/>
              </a:rPr>
              <a:t>7- </a:t>
            </a:r>
            <a:r>
              <a:rPr lang="ar-SA" sz="2400" b="1" dirty="0">
                <a:cs typeface="B Titr" panose="00000700000000000000" pitchFamily="2" charset="-78"/>
              </a:rPr>
              <a:t>فیش واریزی</a:t>
            </a:r>
            <a:r>
              <a:rPr lang="fa-IR" sz="2400" dirty="0">
                <a:cs typeface="B Titr" panose="00000700000000000000" pitchFamily="2" charset="-78"/>
              </a:rPr>
              <a:t>:</a:t>
            </a:r>
            <a:r>
              <a:rPr lang="ar-SA" sz="2400" dirty="0">
                <a:cs typeface="B Titr" panose="00000700000000000000" pitchFamily="2" charset="-78"/>
              </a:rPr>
              <a:t> </a:t>
            </a:r>
            <a:endParaRPr lang="en-US" sz="2400" b="1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" y="9536668"/>
            <a:ext cx="531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latin typeface="IranNastaliq" panose="02020505000000020003" pitchFamily="18" charset="0"/>
                <a:cs typeface="IranNastaliq" panose="02020505000000020003" pitchFamily="18" charset="0"/>
              </a:rPr>
              <a:t>سازمان مدیریت و برنامه ریزی استان تهران – معاونت توسعه مدیریت و سرمایه انسانی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21678"/>
            <a:ext cx="6858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b="1" dirty="0">
                <a:cs typeface="B Nazanin" panose="00000400000000000000" pitchFamily="2" charset="-78"/>
              </a:rPr>
              <a:t>-فیش واریزی منطبق با شرایط اعلام شده در سامانه باش</a:t>
            </a:r>
            <a:r>
              <a:rPr lang="fa-IR" b="1" dirty="0">
                <a:cs typeface="B Nazanin" panose="00000400000000000000" pitchFamily="2" charset="-78"/>
              </a:rPr>
              <a:t>د.</a:t>
            </a:r>
          </a:p>
          <a:p>
            <a:pPr algn="just" rtl="1"/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-استخدام جدید یا تبدیل وضعیت قراردادی به پیمانی یا رسمی برای دارندگان مدرک تحصیلی دیپلم به مبلغ 27</a:t>
            </a:r>
            <a:r>
              <a:rPr lang="fa-IR" b="1" dirty="0">
                <a:cs typeface="B Nazanin" panose="00000400000000000000" pitchFamily="2" charset="-78"/>
              </a:rPr>
              <a:t>36</a:t>
            </a:r>
            <a:r>
              <a:rPr lang="ar-SA" b="1" dirty="0">
                <a:cs typeface="B Nazanin" panose="00000400000000000000" pitchFamily="2" charset="-78"/>
              </a:rPr>
              <a:t>00ریال</a:t>
            </a:r>
            <a:r>
              <a:rPr lang="fa-IR" b="1" dirty="0">
                <a:cs typeface="B Nazanin" panose="00000400000000000000" pitchFamily="2" charset="-78"/>
              </a:rPr>
              <a:t>.</a:t>
            </a:r>
          </a:p>
          <a:p>
            <a:pPr algn="just" rtl="1"/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-استخدام جدید یا تبدیل وضعیت قراردادی به پیمانی یا رسمی برای دارندگان مدرک تحصیلی فوق دیپلم وبالاترو همچنین اعضای هیات علمی به مبلغ45</a:t>
            </a:r>
            <a:r>
              <a:rPr lang="fa-IR" b="1" dirty="0">
                <a:cs typeface="B Nazanin" panose="00000400000000000000" pitchFamily="2" charset="-78"/>
              </a:rPr>
              <a:t>6</a:t>
            </a:r>
            <a:r>
              <a:rPr lang="ar-SA" b="1" dirty="0">
                <a:cs typeface="B Nazanin" panose="00000400000000000000" pitchFamily="2" charset="-78"/>
              </a:rPr>
              <a:t>000 ریال</a:t>
            </a:r>
            <a:r>
              <a:rPr lang="fa-IR" b="1" dirty="0">
                <a:cs typeface="B Nazanin" panose="00000400000000000000" pitchFamily="2" charset="-78"/>
              </a:rPr>
              <a:t>.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</a:t>
            </a:r>
            <a:r>
              <a:rPr lang="fa-IR" b="1" dirty="0">
                <a:cs typeface="B Nazanin" panose="00000400000000000000" pitchFamily="2" charset="-78"/>
              </a:rPr>
              <a:t>نوع استخدام </a:t>
            </a:r>
            <a:r>
              <a:rPr lang="ar-SA" b="1" dirty="0">
                <a:cs typeface="B Nazanin" panose="00000400000000000000" pitchFamily="2" charset="-78"/>
              </a:rPr>
              <a:t>پیمانی و رسمی آزمایشی</a:t>
            </a:r>
            <a:r>
              <a:rPr lang="fa-IR" b="1" dirty="0">
                <a:cs typeface="B Nazanin" panose="00000400000000000000" pitchFamily="2" charset="-78"/>
              </a:rPr>
              <a:t>برای تبدیل وضع به تبعیت از قانون ایثارگران</a:t>
            </a:r>
            <a:r>
              <a:rPr lang="ar-SA" b="1" dirty="0">
                <a:cs typeface="B Nazanin" panose="00000400000000000000" pitchFamily="2" charset="-78"/>
              </a:rPr>
              <a:t> به واریز نیاز نیست زیرا قبلاً برای تبدیل وضعیت پرداخت نموده اند.</a:t>
            </a:r>
            <a:endParaRPr lang="fa-IR" b="1" dirty="0">
              <a:cs typeface="B Nazanin" panose="00000400000000000000" pitchFamily="2" charset="-78"/>
            </a:endParaRPr>
          </a:p>
          <a:p>
            <a:pPr algn="just" rtl="1"/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-فرزندان شاهد از پرداخت مبالغ یاد شده معاف می باشند</a:t>
            </a:r>
            <a:r>
              <a:rPr lang="fa-IR" b="1" dirty="0">
                <a:cs typeface="B Nazanin" panose="00000400000000000000" pitchFamily="2" charset="-78"/>
              </a:rPr>
              <a:t>.</a:t>
            </a:r>
          </a:p>
          <a:p>
            <a:pPr algn="just" rtl="1"/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-مبالغ پرداختی مذکور برای سایر ایثارگران 50 درصد می باشد.</a:t>
            </a:r>
            <a:endParaRPr lang="fa-IR" b="1" dirty="0">
              <a:cs typeface="B Nazanin" panose="00000400000000000000" pitchFamily="2" charset="-78"/>
            </a:endParaRPr>
          </a:p>
          <a:p>
            <a:pPr algn="just" rtl="1"/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یادآوری: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ar-SA" b="1" dirty="0">
                <a:cs typeface="B Nazanin" panose="00000400000000000000" pitchFamily="2" charset="-78"/>
              </a:rPr>
              <a:t>شرط سنی از گزینه های شرایط احراز </a:t>
            </a:r>
            <a:r>
              <a:rPr lang="fa-IR" b="1" dirty="0">
                <a:cs typeface="B Nazanin" panose="00000400000000000000" pitchFamily="2" charset="-78"/>
              </a:rPr>
              <a:t>ح</a:t>
            </a:r>
            <a:r>
              <a:rPr lang="ar-SA" b="1" dirty="0">
                <a:cs typeface="B Nazanin" panose="00000400000000000000" pitchFamily="2" charset="-78"/>
              </a:rPr>
              <a:t>ذف شده است .</a:t>
            </a:r>
            <a:endParaRPr lang="fa-IR" b="1" dirty="0">
              <a:cs typeface="B Nazanin" panose="00000400000000000000" pitchFamily="2" charset="-78"/>
            </a:endParaRPr>
          </a:p>
          <a:p>
            <a:pPr algn="just" rtl="1"/>
            <a:endParaRPr lang="fa-IR" b="1" dirty="0">
              <a:cs typeface="B Nazanin" panose="00000400000000000000" pitchFamily="2" charset="-78"/>
            </a:endParaRP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- فرآیند 1061 نیاز به بارگذرای فیش واریزی ندارد.</a:t>
            </a:r>
            <a:r>
              <a:rPr lang="ar-SA" b="1" dirty="0">
                <a:cs typeface="B Nazanin" panose="00000400000000000000" pitchFamily="2" charset="-78"/>
              </a:rPr>
              <a:t> 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181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00259-A384-A8E6-F0B3-8DE3E3AF8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b="1" dirty="0">
                <a:cs typeface="B Titr" panose="00000700000000000000" pitchFamily="2" charset="-78"/>
              </a:rPr>
              <a:t>انتظارات:                                       </a:t>
            </a: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2C63A-89D7-882A-105D-CB0AD653B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33" y="2676914"/>
            <a:ext cx="6130934" cy="3623105"/>
          </a:xfrm>
        </p:spPr>
        <p:txBody>
          <a:bodyPr>
            <a:normAutofit fontScale="92500" lnSpcReduction="20000"/>
          </a:bodyPr>
          <a:lstStyle/>
          <a:p>
            <a:pPr algn="just" rtl="1"/>
            <a:r>
              <a:rPr lang="fa-IR" b="1" dirty="0">
                <a:cs typeface="B Nazanin" panose="00000400000000000000" pitchFamily="2" charset="-78"/>
              </a:rPr>
              <a:t>ترتیب بارگذاری مستندات و اسکن مدارک مطابق توالی اعلام شده در سامانه باشد.</a:t>
            </a: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تصاویر اسکن شده از وضوح کامل برخوردار باشد و همگی در یک جهت باشند.</a:t>
            </a: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تمامی اسناد دارای مهر کارگزینی/ذیحساب/بالاترین مقام باشد</a:t>
            </a: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فیش های واریزی مطابق مبلغ اعلام شده در سامانه باشد.</a:t>
            </a: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مراجع تایید کننده گواهی ایثارگری طبق بخشنامه مربوط باشد.</a:t>
            </a: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تاریخ نامه هسته گزینش به روز باشد.</a:t>
            </a: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قراردادهای شرکت –دستگاه، شرکت –فرد، سه سال متوالی 1400-1402 را شامل شود.</a:t>
            </a: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ریز واریز بیمه در سه سال متوالی 1400-1402 با شرکت طرف قرارداد/دانشگاه ارائه شود.</a:t>
            </a: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ذینفعان در تبدیل وضع را کاملا توجیه نمایید و از ارجاع ایشان به سازمان مدیریت و برنامه ریزی استان اجتناب نمایید.</a:t>
            </a: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صرفا دو نمونه از هر قرارداد را تا به نتیجه نهایی رسیدن بارگذاری نمایید و تاتایید نهایی از بارگذاری کلی پرونده ها اجتناب </a:t>
            </a:r>
            <a:r>
              <a:rPr lang="fa-IR" b="1" dirty="0" smtClean="0">
                <a:cs typeface="B Nazanin" panose="00000400000000000000" pitchFamily="2" charset="-78"/>
              </a:rPr>
              <a:t>کنید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قراردادهای خاص پس از تایید و نهایی شدن پرونده های بارگذاری شده ، در جریان بررسی قرار گیرد.(مانند ایثارگرانی که طرحشان تمام شده است و در زمان مشمولیت شاغل بوده اند)</a:t>
            </a:r>
            <a:endParaRPr lang="fa-IR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2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"/>
            <a:ext cx="6858000" cy="1645920"/>
          </a:xfrm>
          <a:prstGeom prst="rect">
            <a:avLst/>
          </a:prstGeom>
          <a:solidFill>
            <a:srgbClr val="C8C8C8"/>
          </a:solidFill>
        </p:spPr>
        <p:txBody>
          <a:bodyPr wrap="square" rtlCol="0">
            <a:spAutoFit/>
          </a:bodyPr>
          <a:lstStyle/>
          <a:p>
            <a:pPr algn="ctr" rtl="1"/>
            <a:endParaRPr lang="fa-IR" sz="24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 rtl="1"/>
            <a:r>
              <a:rPr lang="fa-IR" sz="2400" dirty="0">
                <a:latin typeface="IranNastaliq" panose="02020505000000020003" pitchFamily="18" charset="0"/>
                <a:cs typeface="B Titr" panose="00000700000000000000" pitchFamily="2" charset="-78"/>
              </a:rPr>
              <a:t>1-  مدرک تحصیلی </a:t>
            </a:r>
            <a:endParaRPr lang="en-US" sz="24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" y="9536668"/>
            <a:ext cx="531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latin typeface="IranNastaliq" panose="02020505000000020003" pitchFamily="18" charset="0"/>
                <a:cs typeface="IranNastaliq" panose="02020505000000020003" pitchFamily="18" charset="0"/>
              </a:rPr>
              <a:t>سازمان مدیریت و برنامه ریزی استان تهران – معاونت توسعه مدیریت و سرمایه انسانی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880" y="2438400"/>
            <a:ext cx="6172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fa-IR" b="1" dirty="0">
                <a:cs typeface="B Nazanin" panose="00000400000000000000" pitchFamily="2" charset="-78"/>
              </a:rPr>
              <a:t>مدرک تحصیلی با مهر برابر اصل اداره کارگزینی قابل قبول است.</a:t>
            </a:r>
          </a:p>
          <a:p>
            <a:pPr marL="285750" indent="-285750" algn="r" rtl="1">
              <a:buFontTx/>
              <a:buChar char="-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 algn="r" rtl="1">
              <a:buFontTx/>
              <a:buChar char="-"/>
            </a:pPr>
            <a:r>
              <a:rPr lang="fa-IR" b="1" dirty="0">
                <a:cs typeface="B Nazanin" panose="00000400000000000000" pitchFamily="2" charset="-78"/>
              </a:rPr>
              <a:t>نام و نام خانوادگی برابر اصل کننده مدرک مشخص باشد.</a:t>
            </a:r>
          </a:p>
          <a:p>
            <a:pPr marL="285750" indent="-285750" algn="r" rtl="1">
              <a:buFontTx/>
              <a:buChar char="-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 algn="r" rtl="1">
              <a:buFontTx/>
              <a:buChar char="-"/>
            </a:pPr>
            <a:r>
              <a:rPr lang="fa-IR" b="1" dirty="0">
                <a:cs typeface="B Nazanin" panose="00000400000000000000" pitchFamily="2" charset="-78"/>
              </a:rPr>
              <a:t>تاریخ اعتبار مدرک به روز باشد ( مدرک تحصیلی دارای اعتبار باشد)</a:t>
            </a:r>
          </a:p>
          <a:p>
            <a:pPr marL="285750" indent="-285750" algn="r" rtl="1">
              <a:buFontTx/>
              <a:buChar char="-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 algn="r" rtl="1">
              <a:buFontTx/>
              <a:buChar char="-"/>
            </a:pPr>
            <a:r>
              <a:rPr lang="fa-IR" b="1" dirty="0">
                <a:cs typeface="B Nazanin" panose="00000400000000000000" pitchFamily="2" charset="-78"/>
              </a:rPr>
              <a:t>مدرک تحصیلی از مراکزی چون – علمی کاربردی با آرم وزارت علوم –دانشگاه آزاد اسلامی، دانشگاه سراسری قابل قبول است.</a:t>
            </a:r>
          </a:p>
          <a:p>
            <a:pPr marL="285750" indent="-285750" algn="r" rtl="1">
              <a:buFontTx/>
              <a:buChar char="-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 algn="r" rtl="1">
              <a:buFontTx/>
              <a:buChar char="-"/>
            </a:pPr>
            <a:r>
              <a:rPr lang="fa-IR" b="1" dirty="0">
                <a:cs typeface="B Nazanin" panose="00000400000000000000" pitchFamily="2" charset="-78"/>
              </a:rPr>
              <a:t>دوره های آموزشی کوتاه مدت </a:t>
            </a:r>
            <a:r>
              <a:rPr lang="fa-IR" b="1">
                <a:cs typeface="B Nazanin" panose="00000400000000000000" pitchFamily="2" charset="-78"/>
              </a:rPr>
              <a:t>چند ساعته </a:t>
            </a:r>
            <a:r>
              <a:rPr lang="fa-IR" b="1" dirty="0">
                <a:cs typeface="B Nazanin" panose="00000400000000000000" pitchFamily="2" charset="-78"/>
              </a:rPr>
              <a:t>از مراکز قابل قبول نمی باشد.</a:t>
            </a:r>
          </a:p>
          <a:p>
            <a:pPr marL="285750" indent="-285750" algn="r" rtl="1">
              <a:buFontTx/>
              <a:buChar char="-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 algn="r" rtl="1">
              <a:buFontTx/>
              <a:buChar char="-"/>
            </a:pPr>
            <a:r>
              <a:rPr lang="fa-IR" b="1" dirty="0">
                <a:cs typeface="B Nazanin" panose="00000400000000000000" pitchFamily="2" charset="-78"/>
              </a:rPr>
              <a:t>در صورتیکه گواهی موقت فاقد اعتبار باشد تاییدیه تحصیلی به همراه گواهی موقت الزامیست. </a:t>
            </a:r>
          </a:p>
          <a:p>
            <a:pPr marL="285750" indent="-285750" algn="r" rtl="1">
              <a:buFontTx/>
              <a:buChar char="-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 algn="r" rtl="1">
              <a:buFontTx/>
              <a:buChar char="-"/>
            </a:pPr>
            <a:r>
              <a:rPr lang="fa-IR" b="1" dirty="0">
                <a:cs typeface="B Nazanin" panose="00000400000000000000" pitchFamily="2" charset="-78"/>
              </a:rPr>
              <a:t>تاییدیه تحصیلی در پرونده پرسنلی ایثارگر درج شده باشد.</a:t>
            </a:r>
          </a:p>
          <a:p>
            <a:pPr algn="r" rtl="1"/>
            <a:r>
              <a:rPr lang="fa-IR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8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5"/>
            <a:ext cx="6858000" cy="1645920"/>
          </a:xfrm>
          <a:prstGeom prst="rect">
            <a:avLst/>
          </a:prstGeom>
          <a:solidFill>
            <a:srgbClr val="C8C8C8"/>
          </a:solidFill>
        </p:spPr>
        <p:txBody>
          <a:bodyPr wrap="square" rtlCol="0">
            <a:spAutoFit/>
          </a:bodyPr>
          <a:lstStyle/>
          <a:p>
            <a:pPr algn="ctr" rtl="1"/>
            <a:endParaRPr lang="fa-IR" sz="24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 rtl="1"/>
            <a:r>
              <a:rPr lang="fa-IR" sz="2400" dirty="0">
                <a:latin typeface="IranNastaliq" panose="02020505000000020003" pitchFamily="18" charset="0"/>
                <a:cs typeface="B Titr" panose="00000700000000000000" pitchFamily="2" charset="-78"/>
              </a:rPr>
              <a:t>2- قرارداد  </a:t>
            </a:r>
            <a:endParaRPr lang="en-US" sz="24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" y="9536668"/>
            <a:ext cx="531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latin typeface="IranNastaliq" panose="02020505000000020003" pitchFamily="18" charset="0"/>
                <a:cs typeface="IranNastaliq" panose="02020505000000020003" pitchFamily="18" charset="0"/>
              </a:rPr>
              <a:t>سازمان مدیریت و برنامه ریزی استان تهران – معاونت توسعه مدیریت و سرمایه انسانی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" y="1838798"/>
            <a:ext cx="669036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b="1" dirty="0">
                <a:cs typeface="B Nazanin" panose="00000400000000000000" pitchFamily="2" charset="-78"/>
              </a:rPr>
              <a:t>-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ar-SA" b="1" dirty="0">
                <a:cs typeface="B Nazanin" panose="00000400000000000000" pitchFamily="2" charset="-78"/>
              </a:rPr>
              <a:t>تاریخ اجرای احکام رسمی صادره برای مشمولین این قانون</a:t>
            </a:r>
            <a:r>
              <a:rPr lang="fa-IR" b="1" dirty="0">
                <a:cs typeface="B Nazanin" panose="00000400000000000000" pitchFamily="2" charset="-78"/>
              </a:rPr>
              <a:t>1400/1/01می باشد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ar-SA" b="1" dirty="0">
                <a:cs typeface="B Nazanin" panose="00000400000000000000" pitchFamily="2" charset="-78"/>
              </a:rPr>
              <a:t>کارکنان طرحی باید قرارداد مستقیم با دستگاه مربوطه از محل طرح مورد نظر داشته باشند(قرارداد سال 1400 و 1401</a:t>
            </a:r>
            <a:r>
              <a:rPr lang="fa-IR" b="1" dirty="0">
                <a:cs typeface="B Nazanin" panose="00000400000000000000" pitchFamily="2" charset="-78"/>
              </a:rPr>
              <a:t>و1402</a:t>
            </a:r>
            <a:r>
              <a:rPr lang="ar-SA" b="1" dirty="0">
                <a:cs typeface="B Nazanin" panose="00000400000000000000" pitchFamily="2" charset="-78"/>
              </a:rPr>
              <a:t>)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-کلیه قراردادها باید متصل باشد یعنی اولین و آخرین قرارداد مربوط به همان دستگاه باشد.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ar-SA" b="1" dirty="0">
                <a:cs typeface="B Nazanin" panose="00000400000000000000" pitchFamily="2" charset="-78"/>
              </a:rPr>
              <a:t>الحاقیه قرارداد برای قراردادهای کوتاه مدت ضمیمه شود.</a:t>
            </a:r>
            <a:endParaRPr lang="en-US" b="1" dirty="0">
              <a:cs typeface="B Nazanin" panose="00000400000000000000" pitchFamily="2" charset="-78"/>
            </a:endParaRPr>
          </a:p>
          <a:p>
            <a:pPr marL="285750" indent="-285750" algn="just" rtl="1">
              <a:buFontTx/>
              <a:buChar char="-"/>
            </a:pPr>
            <a:r>
              <a:rPr lang="ar-SA" b="1" dirty="0" smtClean="0">
                <a:cs typeface="B Nazanin" panose="00000400000000000000" pitchFamily="2" charset="-78"/>
              </a:rPr>
              <a:t>کلیه </a:t>
            </a:r>
            <a:r>
              <a:rPr lang="ar-SA" b="1" dirty="0">
                <a:cs typeface="B Nazanin" panose="00000400000000000000" pitchFamily="2" charset="-78"/>
              </a:rPr>
              <a:t>قراردادها (قرارداد کار معین،کارگری،شرکتی،ساعتی،طرح عمرانی) </a:t>
            </a:r>
            <a:r>
              <a:rPr lang="ar-SA" b="1" u="sng" dirty="0">
                <a:cs typeface="B Nazanin" panose="00000400000000000000" pitchFamily="2" charset="-78"/>
              </a:rPr>
              <a:t>تمام وقت</a:t>
            </a:r>
            <a:r>
              <a:rPr lang="ar-SA" b="1" dirty="0">
                <a:cs typeface="B Nazanin" panose="00000400000000000000" pitchFamily="2" charset="-78"/>
              </a:rPr>
              <a:t> باشد</a:t>
            </a:r>
            <a:r>
              <a:rPr lang="fa-IR" b="1" dirty="0" smtClean="0">
                <a:cs typeface="B Nazanin" panose="00000400000000000000" pitchFamily="2" charset="-78"/>
              </a:rPr>
              <a:t>.</a:t>
            </a:r>
          </a:p>
          <a:p>
            <a:pPr marL="285750" indent="-285750" algn="just" rtl="1">
              <a:buFontTx/>
              <a:buChar char="-"/>
            </a:pPr>
            <a:r>
              <a:rPr lang="fa-IR" b="1" dirty="0" smtClean="0">
                <a:cs typeface="B Nazanin" panose="00000400000000000000" pitchFamily="2" charset="-78"/>
              </a:rPr>
              <a:t>حکم کارگزینی ایثارگران تبدیل وضع شده از تاریخ تبدیل وضع با مهر کارگزینی باشد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 تمام وقت بودن نیروهای ساعتی یعنی176 ساعت در ماه و44 ساعت </a:t>
            </a:r>
            <a:r>
              <a:rPr lang="fa-IR" b="1" dirty="0">
                <a:cs typeface="B Nazanin" panose="00000400000000000000" pitchFamily="2" charset="-78"/>
              </a:rPr>
              <a:t>در</a:t>
            </a:r>
            <a:r>
              <a:rPr lang="ar-SA" b="1" dirty="0">
                <a:cs typeface="B Nazanin" panose="00000400000000000000" pitchFamily="2" charset="-78"/>
              </a:rPr>
              <a:t> هفته مشغول بوده باشند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 کلیه قراردادها دارای مهر </a:t>
            </a:r>
            <a:r>
              <a:rPr lang="ar-SA" b="1" u="sng" dirty="0">
                <a:cs typeface="B Nazanin" panose="00000400000000000000" pitchFamily="2" charset="-78"/>
              </a:rPr>
              <a:t>کارگزینی</a:t>
            </a:r>
            <a:r>
              <a:rPr lang="ar-SA" b="1" dirty="0">
                <a:cs typeface="B Nazanin" panose="00000400000000000000" pitchFamily="2" charset="-78"/>
              </a:rPr>
              <a:t> باشد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ar-SA" b="1" dirty="0">
                <a:cs typeface="B Nazanin" panose="00000400000000000000" pitchFamily="2" charset="-78"/>
              </a:rPr>
              <a:t>ایثارگر </a:t>
            </a:r>
            <a:r>
              <a:rPr lang="ar-SA" b="1" u="sng" dirty="0">
                <a:cs typeface="B Nazanin" panose="00000400000000000000" pitchFamily="2" charset="-78"/>
              </a:rPr>
              <a:t>شاغل جاری</a:t>
            </a:r>
            <a:r>
              <a:rPr lang="ar-SA" b="1" dirty="0">
                <a:cs typeface="B Nazanin" panose="00000400000000000000" pitchFamily="2" charset="-78"/>
              </a:rPr>
              <a:t> باشد به عبارتی در فعالیتی مشغول باشد که در سامانه ملی ساختار آن فعالیت یا شغل تعریف شده است)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ar-SA" b="1" dirty="0">
                <a:cs typeface="B Nazanin" panose="00000400000000000000" pitchFamily="2" charset="-78"/>
              </a:rPr>
              <a:t>قرارداد شاغلین در امور برون سپاری شده (ماده 24قانون مدیریت خدمات کشوری) و مشاوره ای و پژوهشی مورد قبول و تایید نمی باشند از بارگذاری خودداری نمایید      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ar-SA" b="1" dirty="0">
                <a:cs typeface="B Nazanin" panose="00000400000000000000" pitchFamily="2" charset="-78"/>
              </a:rPr>
              <a:t>برای نیروهای قراردادی بدون شناسه</a:t>
            </a:r>
            <a:r>
              <a:rPr lang="ar-SA" b="1" u="sng" dirty="0">
                <a:cs typeface="B Nazanin" panose="00000400000000000000" pitchFamily="2" charset="-78"/>
              </a:rPr>
              <a:t> ضروری است نامه تامین اعتباری که در آن قید شده باشد ایثارگر/ایثارگران (لیست افراد ضمیمه نامه باشد) شاغل جاری و بصورت تمام وقت و مستمر در دستگاه مشغول بوده است. 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 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ar-SA" b="1" u="sng" dirty="0">
                <a:cs typeface="B Nazanin" panose="00000400000000000000" pitchFamily="2" charset="-78"/>
              </a:rPr>
              <a:t>مکمل موافقتنامه </a:t>
            </a:r>
            <a:r>
              <a:rPr lang="ar-SA" b="1" dirty="0">
                <a:cs typeface="B Nazanin" panose="00000400000000000000" pitchFamily="2" charset="-78"/>
              </a:rPr>
              <a:t>مبادله شده دستگاه اجرایی با سازمان برنامه و بودجه کشور یا سازمان مدیریت و برنامه ریزی استان در مورد طرح عمرانی مرتبط که نیروی انسانی در آن مشخص شده باشد(بند 4 مدارک مورد نیاز)</a:t>
            </a:r>
            <a:r>
              <a:rPr lang="ar-SA" b="1" u="sng" dirty="0">
                <a:cs typeface="B Nazanin" panose="00000400000000000000" pitchFamily="2" charset="-78"/>
              </a:rPr>
              <a:t> نامه تامین اعتباری است که در آن قید شده است ایثارگر /ایثارگران (لیست افراد ضمیمه نامه باشد)شاغل جاری و بصورت تمام وقت و مستمر در دستگاه مشغول بوده است. </a:t>
            </a:r>
            <a:endParaRPr lang="en-US" b="1" dirty="0">
              <a:cs typeface="B Nazanin" panose="00000400000000000000" pitchFamily="2" charset="-78"/>
            </a:endParaRPr>
          </a:p>
          <a:p>
            <a:pPr algn="l"/>
            <a:r>
              <a:rPr lang="fa-IR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2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"/>
            <a:ext cx="6858000" cy="1645920"/>
          </a:xfrm>
          <a:prstGeom prst="rect">
            <a:avLst/>
          </a:prstGeom>
          <a:solidFill>
            <a:srgbClr val="C8C8C8"/>
          </a:solidFill>
        </p:spPr>
        <p:txBody>
          <a:bodyPr wrap="square" rtlCol="0">
            <a:spAutoFit/>
          </a:bodyPr>
          <a:lstStyle/>
          <a:p>
            <a:pPr algn="ctr" rtl="1"/>
            <a:endParaRPr lang="fa-IR" sz="24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 rtl="1"/>
            <a:r>
              <a:rPr lang="fa-IR" sz="2400" dirty="0">
                <a:latin typeface="IranNastaliq" panose="02020505000000020003" pitchFamily="18" charset="0"/>
                <a:cs typeface="B Titr" panose="00000700000000000000" pitchFamily="2" charset="-78"/>
              </a:rPr>
              <a:t>3- </a:t>
            </a:r>
            <a:r>
              <a:rPr lang="ar-SA" sz="2400" b="1" dirty="0">
                <a:cs typeface="B Titr" panose="00000700000000000000" pitchFamily="2" charset="-78"/>
              </a:rPr>
              <a:t>ریز واریز بیمه :</a:t>
            </a:r>
            <a:endParaRPr lang="en-US" sz="2400" b="1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" y="9536668"/>
            <a:ext cx="531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latin typeface="IranNastaliq" panose="02020505000000020003" pitchFamily="18" charset="0"/>
                <a:cs typeface="IranNastaliq" panose="02020505000000020003" pitchFamily="18" charset="0"/>
              </a:rPr>
              <a:t>سازمان مدیریت و برنامه ریزی استان تهران – معاونت توسعه مدیریت و سرمایه انسانی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910" y="1945478"/>
            <a:ext cx="67741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b="1" dirty="0">
                <a:cs typeface="B Nazanin" panose="00000400000000000000" pitchFamily="2" charset="-78"/>
              </a:rPr>
              <a:t>-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ar-SA" b="1" dirty="0">
                <a:cs typeface="B Nazanin" panose="00000400000000000000" pitchFamily="2" charset="-78"/>
              </a:rPr>
              <a:t>ریز واریز بیمه از طرف کارفرما باشد (شرایط تایید بیمه در توضیحات بیمه قید گردد</a:t>
            </a:r>
            <a:r>
              <a:rPr lang="fa-IR" b="1" dirty="0">
                <a:cs typeface="B Nazanin" panose="00000400000000000000" pitchFamily="2" charset="-78"/>
              </a:rPr>
              <a:t>).</a:t>
            </a:r>
            <a:endParaRPr lang="en-US" b="1" dirty="0">
              <a:cs typeface="B Nazanin" panose="00000400000000000000" pitchFamily="2" charset="-78"/>
            </a:endParaRPr>
          </a:p>
          <a:p>
            <a:pPr marL="285750" indent="-285750" algn="just" rtl="1">
              <a:buFontTx/>
              <a:buChar char="-"/>
            </a:pPr>
            <a:r>
              <a:rPr lang="ar-SA" b="1" dirty="0">
                <a:cs typeface="B Nazanin" panose="00000400000000000000" pitchFamily="2" charset="-78"/>
              </a:rPr>
              <a:t>واریز بیمه مستمر باشد و انتقطاع نباشد</a:t>
            </a:r>
            <a:r>
              <a:rPr lang="fa-IR" b="1" dirty="0">
                <a:cs typeface="B Nazanin" panose="00000400000000000000" pitchFamily="2" charset="-78"/>
              </a:rPr>
              <a:t>.</a:t>
            </a:r>
          </a:p>
          <a:p>
            <a:pPr marL="285750" indent="-285750" algn="just" rtl="1">
              <a:buFontTx/>
              <a:buChar char="-"/>
            </a:pPr>
            <a:endParaRPr lang="en-US" b="1" dirty="0">
              <a:cs typeface="B Nazanin" panose="00000400000000000000" pitchFamily="2" charset="-78"/>
            </a:endParaRPr>
          </a:p>
          <a:p>
            <a:pPr marL="285750" indent="-285750" algn="just" rtl="1">
              <a:buFontTx/>
              <a:buChar char="-"/>
            </a:pPr>
            <a:r>
              <a:rPr lang="ar-SA" b="1" dirty="0">
                <a:cs typeface="B Nazanin" panose="00000400000000000000" pitchFamily="2" charset="-78"/>
              </a:rPr>
              <a:t>تایید شده از سوی کارگزین/مدیر دستگاه/ذیحساب باشد</a:t>
            </a:r>
            <a:r>
              <a:rPr lang="fa-IR" b="1" dirty="0">
                <a:cs typeface="B Nazanin" panose="00000400000000000000" pitchFamily="2" charset="-78"/>
              </a:rPr>
              <a:t>.</a:t>
            </a:r>
          </a:p>
          <a:p>
            <a:pPr marL="285750" indent="-285750" algn="just" rtl="1">
              <a:buFontTx/>
              <a:buChar char="-"/>
            </a:pPr>
            <a:endParaRPr lang="en-US" b="1" dirty="0">
              <a:cs typeface="B Nazanin" panose="00000400000000000000" pitchFamily="2" charset="-78"/>
            </a:endParaRPr>
          </a:p>
          <a:p>
            <a:pPr marL="285750" indent="-285750" algn="just" rtl="1">
              <a:buFontTx/>
              <a:buChar char="-"/>
            </a:pPr>
            <a:r>
              <a:rPr lang="ar-SA" b="1" dirty="0">
                <a:cs typeface="B Nazanin" panose="00000400000000000000" pitchFamily="2" charset="-78"/>
              </a:rPr>
              <a:t>نام دستگاه (کارفرما)</a:t>
            </a:r>
            <a:endParaRPr lang="fa-IR" b="1" dirty="0">
              <a:cs typeface="B Nazanin" panose="00000400000000000000" pitchFamily="2" charset="-78"/>
            </a:endParaRPr>
          </a:p>
          <a:p>
            <a:pPr marL="285750" indent="-285750" algn="just" rtl="1">
              <a:buFontTx/>
              <a:buChar char="-"/>
            </a:pPr>
            <a:endParaRPr lang="en-US" b="1" dirty="0">
              <a:cs typeface="B Nazanin" panose="00000400000000000000" pitchFamily="2" charset="-78"/>
            </a:endParaRPr>
          </a:p>
          <a:p>
            <a:pPr marL="285750" indent="-285750" algn="just" rtl="1">
              <a:buFontTx/>
              <a:buChar char="-"/>
            </a:pPr>
            <a:r>
              <a:rPr lang="ar-SA" b="1" dirty="0">
                <a:cs typeface="B Nazanin" panose="00000400000000000000" pitchFamily="2" charset="-78"/>
              </a:rPr>
              <a:t>اسکن خوانا از کل صفحات ریز واریز بیمه از اولین قرارداد تا کنون با همان دستگاه( حداقل از سال 99 تا کنون) انجام شود</a:t>
            </a:r>
            <a:r>
              <a:rPr lang="fa-IR" b="1" dirty="0">
                <a:cs typeface="B Nazanin" panose="00000400000000000000" pitchFamily="2" charset="-78"/>
              </a:rPr>
              <a:t>.</a:t>
            </a:r>
          </a:p>
          <a:p>
            <a:pPr marL="285750" indent="-285750" algn="just" rtl="1">
              <a:buFontTx/>
              <a:buChar char="-"/>
            </a:pPr>
            <a:endParaRPr lang="en-US" b="1" dirty="0">
              <a:cs typeface="B Nazanin" panose="00000400000000000000" pitchFamily="2" charset="-78"/>
            </a:endParaRPr>
          </a:p>
          <a:p>
            <a:pPr marL="285750" indent="-285750" algn="just" rtl="1">
              <a:buFontTx/>
              <a:buChar char="-"/>
            </a:pPr>
            <a:r>
              <a:rPr lang="ar-SA" b="1" dirty="0">
                <a:cs typeface="B Nazanin" panose="00000400000000000000" pitchFamily="2" charset="-78"/>
              </a:rPr>
              <a:t>بیمه از طرف کارفرما باشد. بیمه خویش فرما و بیمه تلفیقی به دلیل مشخص نبودن محل دستگاه قابل قبول نمی باشد</a:t>
            </a:r>
            <a:r>
              <a:rPr lang="fa-IR" b="1" dirty="0">
                <a:cs typeface="B Nazanin" panose="00000400000000000000" pitchFamily="2" charset="-78"/>
              </a:rPr>
              <a:t>.</a:t>
            </a:r>
            <a:r>
              <a:rPr lang="ar-SA" b="1" dirty="0">
                <a:cs typeface="B Nazanin" panose="00000400000000000000" pitchFamily="2" charset="-78"/>
              </a:rPr>
              <a:t> </a:t>
            </a:r>
            <a:endParaRPr lang="fa-IR" b="1" dirty="0">
              <a:cs typeface="B Nazanin" panose="00000400000000000000" pitchFamily="2" charset="-78"/>
            </a:endParaRPr>
          </a:p>
          <a:p>
            <a:pPr marL="285750" indent="-285750" algn="just" rtl="1">
              <a:buFontTx/>
              <a:buChar char="-"/>
            </a:pP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ar-SA" b="1" dirty="0">
                <a:cs typeface="B Nazanin" panose="00000400000000000000" pitchFamily="2" charset="-78"/>
              </a:rPr>
              <a:t>بیمه تفصیلی </a:t>
            </a:r>
            <a:r>
              <a:rPr lang="ar-SA" b="1" u="sng" dirty="0">
                <a:cs typeface="B Nazanin" panose="00000400000000000000" pitchFamily="2" charset="-78"/>
              </a:rPr>
              <a:t>ممهور به مهر دستگاه </a:t>
            </a:r>
            <a:r>
              <a:rPr lang="ar-SA" b="1" dirty="0">
                <a:cs typeface="B Nazanin" panose="00000400000000000000" pitchFamily="2" charset="-78"/>
              </a:rPr>
              <a:t>قابل قبول است</a:t>
            </a:r>
            <a:r>
              <a:rPr lang="fa-IR" b="1" dirty="0">
                <a:cs typeface="B Nazanin" panose="00000400000000000000" pitchFamily="2" charset="-78"/>
              </a:rPr>
              <a:t>.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14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"/>
            <a:ext cx="6858000" cy="830997"/>
          </a:xfrm>
          <a:prstGeom prst="rect">
            <a:avLst/>
          </a:prstGeom>
          <a:solidFill>
            <a:srgbClr val="C8C8C8"/>
          </a:solidFill>
        </p:spPr>
        <p:txBody>
          <a:bodyPr wrap="square" rtlCol="0">
            <a:spAutoFit/>
          </a:bodyPr>
          <a:lstStyle/>
          <a:p>
            <a:pPr algn="ctr" rtl="1"/>
            <a:endParaRPr lang="fa-IR" sz="24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 rtl="1"/>
            <a:r>
              <a:rPr lang="fa-IR" sz="2400" dirty="0">
                <a:latin typeface="IranNastaliq" panose="02020505000000020003" pitchFamily="18" charset="0"/>
                <a:cs typeface="B Titr" panose="00000700000000000000" pitchFamily="2" charset="-78"/>
              </a:rPr>
              <a:t>4- </a:t>
            </a:r>
            <a:r>
              <a:rPr lang="ar-SA" sz="2400" b="1" dirty="0">
                <a:cs typeface="B Titr" panose="00000700000000000000" pitchFamily="2" charset="-78"/>
              </a:rPr>
              <a:t>معرفی نامه ایثارگری:</a:t>
            </a:r>
            <a:endParaRPr lang="en-US" sz="2400" b="1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" y="9536668"/>
            <a:ext cx="531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latin typeface="IranNastaliq" panose="02020505000000020003" pitchFamily="18" charset="0"/>
                <a:cs typeface="IranNastaliq" panose="02020505000000020003" pitchFamily="18" charset="0"/>
              </a:rPr>
              <a:t>سازمان مدیریت و برنامه ریزی استان تهران – معاونت توسعه مدیریت و سرمایه انسانی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910" y="1945478"/>
            <a:ext cx="6774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b="1" dirty="0">
                <a:cs typeface="B Nazanin" panose="00000400000000000000" pitchFamily="2" charset="-78"/>
              </a:rPr>
              <a:t>معرفی نامه ممهور به مهر و امضاء بنیاد شهید و امور ایثارگران/ گواهی رزمندگی ممهور به مهر و امضاء مرجع ذیصلاح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-در گواهی رزمندگی مدت (زمان) و مکان مشخص و مرجع تایید کننده مورد قبول باشد.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-در گواهی نامه صادره بایستی مدت خدمت داوطلبانه به صراحت ذکر شده باشد.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ar-SA" b="1" dirty="0">
                <a:cs typeface="B Nazanin" panose="00000400000000000000" pitchFamily="2" charset="-78"/>
              </a:rPr>
              <a:t>-مرجع ذیصلاح برای تایید گواهی ایثارگری باتوجه به وضعیت ایثارگری بر اساس توضیح ذیل مورد قبول است: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1-اگر وضعیت ایثارگری مورد الف و.....ه به شرح ذیل باشد مرجع قابل قبول صادر کننده گواهی </a:t>
            </a:r>
            <a:r>
              <a:rPr lang="fa-IR" b="1" dirty="0">
                <a:cs typeface="B Nazanin" panose="00000400000000000000" pitchFamily="2" charset="-78"/>
              </a:rPr>
              <a:t>بنیاد شهید و امور ایثارگران:از استان،شهرستا ن یا منطقه با مهر و امضاء بالاترین مقام است.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الف-جانباز،همسر و فرزند شهید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ب-برادر و خواهر شهید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ج-همسر و فرزند جانباز25 در صد وبالاتر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د-فرزند جانباز کمتر از 25درصد جانبازی 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و-همسر و فرزند آزاده بالای یکسال اسارت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ه-فرزند آزاده کمتر از یکسال اسارت .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49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"/>
            <a:ext cx="6858000" cy="830997"/>
          </a:xfrm>
          <a:prstGeom prst="rect">
            <a:avLst/>
          </a:prstGeom>
          <a:solidFill>
            <a:srgbClr val="C8C8C8"/>
          </a:solidFill>
        </p:spPr>
        <p:txBody>
          <a:bodyPr wrap="square" rtlCol="0">
            <a:spAutoFit/>
          </a:bodyPr>
          <a:lstStyle/>
          <a:p>
            <a:pPr algn="ctr" rtl="1"/>
            <a:endParaRPr lang="fa-IR" sz="24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 rtl="1"/>
            <a:r>
              <a:rPr lang="fa-IR" sz="2400" dirty="0">
                <a:latin typeface="IranNastaliq" panose="02020505000000020003" pitchFamily="18" charset="0"/>
                <a:cs typeface="B Titr" panose="00000700000000000000" pitchFamily="2" charset="-78"/>
              </a:rPr>
              <a:t>4- </a:t>
            </a:r>
            <a:r>
              <a:rPr lang="ar-SA" sz="2400" b="1" dirty="0">
                <a:cs typeface="B Titr" panose="00000700000000000000" pitchFamily="2" charset="-78"/>
              </a:rPr>
              <a:t>معرفی نامه ایثارگری:</a:t>
            </a:r>
            <a:endParaRPr lang="en-US" sz="2400" b="1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" y="9536668"/>
            <a:ext cx="531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latin typeface="IranNastaliq" panose="02020505000000020003" pitchFamily="18" charset="0"/>
                <a:cs typeface="IranNastaliq" panose="02020505000000020003" pitchFamily="18" charset="0"/>
              </a:rPr>
              <a:t>سازمان مدیریت و برنامه ریزی استان تهران – معاونت توسعه مدیریت و سرمایه انسانی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910" y="1945478"/>
            <a:ext cx="67741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b="1" dirty="0">
                <a:cs typeface="B Nazanin" panose="00000400000000000000" pitchFamily="2" charset="-78"/>
              </a:rPr>
              <a:t>اگر وضعیت ایثارگری مواردی شامل الف-رزمنده با حداقل شش  ماه حضور داوطلبانه در جبهه /ب-همسر و فرزند رزمنده با حداقل شش ماه حضور داوطلبانه در جبهه باشد مرجع قابل قبول صادر کننده گواهی عبارت است از: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1-معاونت نیروی انسانی نیروی انتظامی/ وزارت دفاع 2-فرماندهی انتظامی استان/3-معاون نیروی انتظامی/4-دستیار فرماندهی/5-معاونت/فرماندهی نیروی زمینی/ دریایی/ هوافضای سپاه استان/6-ارشد نیروهای سه گانه زمینی،دریای و هوایی پدافند7- معاونت ستاد کل ارتش 8- بسیج مستضعفان 9- سپاه برای بسیجیان داوطلب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 smtClean="0">
                <a:cs typeface="B Nazanin" panose="00000400000000000000" pitchFamily="2" charset="-78"/>
              </a:rPr>
              <a:t>-</a:t>
            </a:r>
            <a:r>
              <a:rPr lang="ar-SA" b="1" dirty="0">
                <a:cs typeface="B Nazanin" panose="00000400000000000000" pitchFamily="2" charset="-78"/>
              </a:rPr>
              <a:t>جهادگرها(اداره کل یا جهاد سازندگی استان با امضاء -مدیر کل یا معاونت منابع انسانی قابل قبول است.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-در نامه ای که ستاد کل  تایید کرده مواردی چون نام/ تاریخ/ مدت زمان/مکان/و عنوان داوطلبانه بودن فرد الزامیست . 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 نیروی کادر در مناطق جنگی قابل قبول می باشد. (سه چهارم) داوطلبانه محسوب می گردد.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-مناطق عملیاتی درگیر مشمول بخشنامه نمی باشد</a:t>
            </a:r>
            <a:r>
              <a:rPr lang="fa-IR" b="1" smtClean="0">
                <a:cs typeface="B Nazanin" panose="00000400000000000000" pitchFamily="2" charset="-78"/>
              </a:rPr>
              <a:t>.شرایط جدید اعلام خواهد شد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98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"/>
            <a:ext cx="6858000" cy="1645920"/>
          </a:xfrm>
          <a:prstGeom prst="rect">
            <a:avLst/>
          </a:prstGeom>
          <a:solidFill>
            <a:srgbClr val="C8C8C8"/>
          </a:solidFill>
        </p:spPr>
        <p:txBody>
          <a:bodyPr wrap="square" rtlCol="0">
            <a:spAutoFit/>
          </a:bodyPr>
          <a:lstStyle/>
          <a:p>
            <a:pPr algn="ctr" rtl="1"/>
            <a:endParaRPr lang="fa-IR" sz="2400" b="1" dirty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 rtl="1"/>
            <a:r>
              <a:rPr lang="fa-IR" sz="2400" b="1" dirty="0">
                <a:latin typeface="IranNastaliq" panose="02020505000000020003" pitchFamily="18" charset="0"/>
                <a:cs typeface="B Titr" panose="00000700000000000000" pitchFamily="2" charset="-78"/>
              </a:rPr>
              <a:t>4- </a:t>
            </a:r>
            <a:r>
              <a:rPr lang="ar-SA" sz="2400" b="1" dirty="0">
                <a:cs typeface="B Titr" panose="00000700000000000000" pitchFamily="2" charset="-78"/>
              </a:rPr>
              <a:t>فرم شغل و شاغل</a:t>
            </a:r>
            <a:r>
              <a:rPr lang="fa-IR" sz="2400" b="1" dirty="0">
                <a:cs typeface="B Titr" panose="00000700000000000000" pitchFamily="2" charset="-78"/>
              </a:rPr>
              <a:t> </a:t>
            </a:r>
            <a:r>
              <a:rPr lang="ar-SA" sz="2400" b="1" dirty="0">
                <a:cs typeface="B Titr" panose="00000700000000000000" pitchFamily="2" charset="-78"/>
              </a:rPr>
              <a:t>:</a:t>
            </a:r>
            <a:endParaRPr lang="en-US" sz="2400" b="1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" y="9536668"/>
            <a:ext cx="531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latin typeface="IranNastaliq" panose="02020505000000020003" pitchFamily="18" charset="0"/>
                <a:cs typeface="IranNastaliq" panose="02020505000000020003" pitchFamily="18" charset="0"/>
              </a:rPr>
              <a:t>سازمان مدیریت و برنامه ریزی استان تهران – معاونت توسعه مدیریت و سرمایه انسانی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910" y="1945478"/>
            <a:ext cx="6774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1">
              <a:buFontTx/>
              <a:buChar char="-"/>
            </a:pPr>
            <a:r>
              <a:rPr lang="ar-SA" b="1" dirty="0">
                <a:cs typeface="B Nazanin" panose="00000400000000000000" pitchFamily="2" charset="-78"/>
              </a:rPr>
              <a:t>برگ تعیین مشخصات شغل و شاغل با تایید اعضاء کمیته نیروی انسانی الزامیست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ar-SA" b="1" dirty="0">
                <a:cs typeface="B Nazanin" panose="00000400000000000000" pitchFamily="2" charset="-78"/>
              </a:rPr>
              <a:t> نوع ایثارگری قید گردد</a:t>
            </a:r>
            <a:r>
              <a:rPr lang="fa-IR" b="1" dirty="0">
                <a:cs typeface="B Nazanin" panose="00000400000000000000" pitchFamily="2" charset="-78"/>
              </a:rPr>
              <a:t>.</a:t>
            </a:r>
          </a:p>
          <a:p>
            <a:pPr marL="285750" indent="-285750" algn="just" rtl="1">
              <a:buFontTx/>
              <a:buChar char="-"/>
            </a:pP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ar-SA" b="1" dirty="0">
                <a:cs typeface="B Nazanin" panose="00000400000000000000" pitchFamily="2" charset="-78"/>
              </a:rPr>
              <a:t>مدرک تحصیلی با پست مرتبط باشد (شرایط احراز داشته باشد)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809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3"/>
            <a:ext cx="6858000" cy="1645920"/>
          </a:xfrm>
          <a:prstGeom prst="rect">
            <a:avLst/>
          </a:prstGeom>
          <a:solidFill>
            <a:srgbClr val="C8C8C8"/>
          </a:solidFill>
        </p:spPr>
        <p:txBody>
          <a:bodyPr wrap="square" rtlCol="0">
            <a:spAutoFit/>
          </a:bodyPr>
          <a:lstStyle/>
          <a:p>
            <a:pPr algn="ctr" rtl="1"/>
            <a:endParaRPr lang="fa-IR" sz="2400" b="1" dirty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 rtl="1"/>
            <a:r>
              <a:rPr lang="fa-IR" sz="2400" b="1" dirty="0">
                <a:latin typeface="IranNastaliq" panose="02020505000000020003" pitchFamily="18" charset="0"/>
                <a:cs typeface="B Titr" panose="00000700000000000000" pitchFamily="2" charset="-78"/>
              </a:rPr>
              <a:t>5- </a:t>
            </a:r>
            <a:r>
              <a:rPr lang="ar-SA" sz="2400" dirty="0">
                <a:cs typeface="B Titr" panose="00000700000000000000" pitchFamily="2" charset="-78"/>
              </a:rPr>
              <a:t>تاییدیه تامین اعتبار</a:t>
            </a:r>
            <a:r>
              <a:rPr lang="ar-SA" sz="2400" b="1" dirty="0">
                <a:cs typeface="B Titr" panose="00000700000000000000" pitchFamily="2" charset="-78"/>
              </a:rPr>
              <a:t>:</a:t>
            </a:r>
            <a:endParaRPr lang="en-US" sz="2400" b="1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" y="1645917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b="1" dirty="0">
                <a:cs typeface="B Nazanin" panose="00000400000000000000" pitchFamily="2" charset="-78"/>
              </a:rPr>
              <a:t>-برای سایر دستگاه های اجرایی سقف مقرر عنوان شده در متن نامه بایستی مشخص باشد.)</a:t>
            </a:r>
            <a:endParaRPr lang="fa-IR" b="1" dirty="0">
              <a:cs typeface="B Nazanin" panose="00000400000000000000" pitchFamily="2" charset="-78"/>
            </a:endParaRP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- در خصوص تبدیل وضعیت نیروهای شرکتی دستگاه علاوه بر تاییدیه تأمین اعتبار نامه ذیل تنظیم و به همراه لیست نیروهای شرکتی در سامانه بارگذاری شود.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0157" y="4441347"/>
            <a:ext cx="5797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8093" y="4128431"/>
            <a:ext cx="6721812" cy="48597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ریاست محترم سازمان مدیریت و برنامه ریزی استان تهران </a:t>
            </a: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راستای اجرای بند(د) تبصره (20) قانون بودجه 1400 و با رعایت شرایط مندرج در بند (و) تبصره (20) قانون بودجه 1401 به استحضار می­رساند در چارچوب بخشنامه مربوط به تبدیل وضعیت استخدامی ایثارگران به شماره 13758 مورخ 19/03/1400 و بخشنامه شماره 69405 مورخ 9/12/1400  مشترک سازمان اداری و استخدامی و سازمان برنامه و بودجه و بخشنامه شماره 23657 مورخ 07/04/1401 و سایر قوانین و مقررات مرتبط اعتبار مالی لازم برای تبدیل وضعیت تعداد......نفر نیروهای شرکتی، طرحی و قراردادی کارگری و کارمعین فاقد شناسه این اداره کل.....(به شرح پیوست) که در مشاغل جاری و بطور تمام وقت مشغول انجام وظیفه بوده و از محل اعتبارات جاری یا تملک دارایی­های سرمایه­ای حقوق می­گیرند، در سقف اعتبارات مقرر1402 و بدون نیاز به افزایش اعتبار این دستگاه اجرایی تامین و پادار شده است. خواهشمند است در خصوص تبدیل وضعیت نامبردگان پیوست مساعدت فرمایید.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نام و امضای بالاترین مقام دستگاه اجرایی استان  و مدیر مالی دانشگاه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لیست اسامی افراد مشمول تبدیل وضعیت ذیل نامه درج گردد.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9261A3-FD1C-7E00-9809-B9D58C842DC4}"/>
              </a:ext>
            </a:extLst>
          </p:cNvPr>
          <p:cNvSpPr txBox="1"/>
          <p:nvPr/>
        </p:nvSpPr>
        <p:spPr>
          <a:xfrm>
            <a:off x="289560" y="9536668"/>
            <a:ext cx="531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latin typeface="IranNastaliq" panose="02020505000000020003" pitchFamily="18" charset="0"/>
                <a:cs typeface="IranNastaliq" panose="02020505000000020003" pitchFamily="18" charset="0"/>
              </a:rPr>
              <a:t>سازمان مدیریت و برنامه ریزی استان تهران – معاونت توسعه مدیریت و سرمایه انسانی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80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6"/>
            <a:ext cx="6858000" cy="1645920"/>
          </a:xfrm>
          <a:prstGeom prst="rect">
            <a:avLst/>
          </a:prstGeom>
          <a:solidFill>
            <a:srgbClr val="C8C8C8"/>
          </a:solidFill>
        </p:spPr>
        <p:txBody>
          <a:bodyPr wrap="square" rtlCol="0">
            <a:spAutoFit/>
          </a:bodyPr>
          <a:lstStyle/>
          <a:p>
            <a:pPr algn="ctr" rtl="1"/>
            <a:endParaRPr lang="fa-IR" sz="2400" b="1" dirty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 rtl="1"/>
            <a:r>
              <a:rPr lang="fa-IR" sz="2400" b="1" dirty="0">
                <a:latin typeface="IranNastaliq" panose="02020505000000020003" pitchFamily="18" charset="0"/>
                <a:cs typeface="B Titr" panose="00000700000000000000" pitchFamily="2" charset="-78"/>
              </a:rPr>
              <a:t>6- </a:t>
            </a:r>
            <a:r>
              <a:rPr lang="ar-SA" sz="2400" dirty="0">
                <a:cs typeface="B Titr" panose="00000700000000000000" pitchFamily="2" charset="-78"/>
              </a:rPr>
              <a:t>تاییدیه هسته گزینش</a:t>
            </a:r>
            <a:r>
              <a:rPr lang="fa-IR" sz="2400" dirty="0">
                <a:cs typeface="B Titr" panose="00000700000000000000" pitchFamily="2" charset="-78"/>
              </a:rPr>
              <a:t>:</a:t>
            </a:r>
            <a:r>
              <a:rPr lang="ar-SA" sz="2400" dirty="0">
                <a:cs typeface="B Titr" panose="00000700000000000000" pitchFamily="2" charset="-78"/>
              </a:rPr>
              <a:t> </a:t>
            </a:r>
            <a:endParaRPr lang="en-US" sz="2400" b="1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21678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1">
              <a:buFontTx/>
              <a:buChar char="-"/>
            </a:pPr>
            <a:r>
              <a:rPr lang="ar-SA" b="1" dirty="0">
                <a:cs typeface="B Nazanin" panose="00000400000000000000" pitchFamily="2" charset="-78"/>
              </a:rPr>
              <a:t>نامه مربوط به هسته گزینش با مهر و امضاء</a:t>
            </a:r>
            <a:r>
              <a:rPr lang="fa-IR" b="1" dirty="0">
                <a:cs typeface="B Nazanin" panose="00000400000000000000" pitchFamily="2" charset="-78"/>
              </a:rPr>
              <a:t>.</a:t>
            </a:r>
          </a:p>
          <a:p>
            <a:pPr marL="285750" indent="-285750" algn="just" rtl="1">
              <a:buFontTx/>
              <a:buChar char="-"/>
            </a:pPr>
            <a:endParaRPr lang="en-US" b="1" dirty="0">
              <a:cs typeface="B Nazanin" panose="00000400000000000000" pitchFamily="2" charset="-78"/>
            </a:endParaRPr>
          </a:p>
          <a:p>
            <a:pPr marL="285750" indent="-285750" algn="just" rtl="1">
              <a:buFontTx/>
              <a:buChar char="-"/>
            </a:pPr>
            <a:r>
              <a:rPr lang="ar-SA" b="1" dirty="0">
                <a:cs typeface="B Nazanin" panose="00000400000000000000" pitchFamily="2" charset="-78"/>
              </a:rPr>
              <a:t>نوع تبدیل وضعیت (پیمانی ،رسمی آزمایشی،رسمی قطعی)</a:t>
            </a:r>
            <a:r>
              <a:rPr lang="fa-IR" b="1" dirty="0">
                <a:cs typeface="B Nazanin" panose="00000400000000000000" pitchFamily="2" charset="-78"/>
              </a:rPr>
              <a:t>.</a:t>
            </a:r>
          </a:p>
          <a:p>
            <a:pPr marL="285750" indent="-285750" algn="just" rtl="1">
              <a:buFontTx/>
              <a:buChar char="-"/>
            </a:pPr>
            <a:endParaRPr lang="en-US" b="1" dirty="0">
              <a:cs typeface="B Nazanin" panose="00000400000000000000" pitchFamily="2" charset="-78"/>
            </a:endParaRPr>
          </a:p>
          <a:p>
            <a:pPr marL="285750" indent="-285750" algn="just" rtl="1">
              <a:buFontTx/>
              <a:buChar char="-"/>
            </a:pPr>
            <a:r>
              <a:rPr lang="ar-SA" b="1" dirty="0">
                <a:cs typeface="B Nazanin" panose="00000400000000000000" pitchFamily="2" charset="-78"/>
              </a:rPr>
              <a:t>نوع تبدیل وضعیت در نامه گزینش با درخواست یکی باشد</a:t>
            </a:r>
            <a:r>
              <a:rPr lang="fa-IR" b="1" dirty="0">
                <a:cs typeface="B Nazanin" panose="00000400000000000000" pitchFamily="2" charset="-78"/>
              </a:rPr>
              <a:t>.</a:t>
            </a:r>
          </a:p>
          <a:p>
            <a:pPr marL="285750" indent="-285750" algn="just" rtl="1">
              <a:buFontTx/>
              <a:buChar char="-"/>
            </a:pPr>
            <a:endParaRPr lang="en-US" b="1" dirty="0">
              <a:cs typeface="B Nazanin" panose="00000400000000000000" pitchFamily="2" charset="-78"/>
            </a:endParaRPr>
          </a:p>
          <a:p>
            <a:pPr algn="just" rtl="1"/>
            <a:r>
              <a:rPr lang="ar-SA" b="1" dirty="0">
                <a:cs typeface="B Nazanin" panose="00000400000000000000" pitchFamily="2" charset="-78"/>
              </a:rPr>
              <a:t>-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ar-SA" b="1" dirty="0">
                <a:cs typeface="B Nazanin" panose="00000400000000000000" pitchFamily="2" charset="-78"/>
              </a:rPr>
              <a:t>اسامی گزینش شده (لیست یا جدول اسامی)بایستی با نامه اصلی گزینش ضمیمه شود</a:t>
            </a:r>
            <a:r>
              <a:rPr lang="fa-IR" b="1" dirty="0">
                <a:cs typeface="B Nazanin" panose="00000400000000000000" pitchFamily="2" charset="-78"/>
              </a:rPr>
              <a:t>.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0A8230-51F7-7AB3-F1B6-CC63113A6D59}"/>
              </a:ext>
            </a:extLst>
          </p:cNvPr>
          <p:cNvSpPr txBox="1"/>
          <p:nvPr/>
        </p:nvSpPr>
        <p:spPr>
          <a:xfrm>
            <a:off x="289560" y="9536668"/>
            <a:ext cx="531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latin typeface="IranNastaliq" panose="02020505000000020003" pitchFamily="18" charset="0"/>
                <a:cs typeface="IranNastaliq" panose="02020505000000020003" pitchFamily="18" charset="0"/>
              </a:rPr>
              <a:t>سازمان مدیریت و برنامه ریزی استان تهران – معاونت توسعه مدیریت و سرمایه انسانی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3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711</TotalTime>
  <Words>1527</Words>
  <Application>Microsoft Office PowerPoint</Application>
  <PresentationFormat>A4 Paper (210x297 mm)</PresentationFormat>
  <Paragraphs>134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 Nazanin</vt:lpstr>
      <vt:lpstr>B Titr</vt:lpstr>
      <vt:lpstr>Calibri</vt:lpstr>
      <vt:lpstr>Century Gothic</vt:lpstr>
      <vt:lpstr>IranNastaliq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انتظارات:         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Mahdi Shamsi</dc:creator>
  <cp:lastModifiedBy>user</cp:lastModifiedBy>
  <cp:revision>31</cp:revision>
  <cp:lastPrinted>2023-07-25T07:51:26Z</cp:lastPrinted>
  <dcterms:created xsi:type="dcterms:W3CDTF">2022-09-10T05:06:52Z</dcterms:created>
  <dcterms:modified xsi:type="dcterms:W3CDTF">2023-10-08T07:34:22Z</dcterms:modified>
</cp:coreProperties>
</file>